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0000"/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80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3029" y="53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9512-0554-4784-90EC-8807596D29FE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26E0-696E-4AF9-9E85-F8EC6B203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01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9512-0554-4784-90EC-8807596D29FE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26E0-696E-4AF9-9E85-F8EC6B203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721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9512-0554-4784-90EC-8807596D29FE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26E0-696E-4AF9-9E85-F8EC6B203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3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9512-0554-4784-90EC-8807596D29FE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26E0-696E-4AF9-9E85-F8EC6B203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83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9512-0554-4784-90EC-8807596D29FE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26E0-696E-4AF9-9E85-F8EC6B203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635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9512-0554-4784-90EC-8807596D29FE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26E0-696E-4AF9-9E85-F8EC6B203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10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9512-0554-4784-90EC-8807596D29FE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26E0-696E-4AF9-9E85-F8EC6B203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15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9512-0554-4784-90EC-8807596D29FE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26E0-696E-4AF9-9E85-F8EC6B203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242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9512-0554-4784-90EC-8807596D29FE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26E0-696E-4AF9-9E85-F8EC6B203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126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9512-0554-4784-90EC-8807596D29FE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26E0-696E-4AF9-9E85-F8EC6B203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377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9512-0554-4784-90EC-8807596D29FE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26E0-696E-4AF9-9E85-F8EC6B203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924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A9512-0554-4784-90EC-8807596D29FE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026E0-696E-4AF9-9E85-F8EC6B2037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80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6B783C4F-B293-4C6E-96B8-A407C994FAE7}"/>
              </a:ext>
            </a:extLst>
          </p:cNvPr>
          <p:cNvSpPr/>
          <p:nvPr/>
        </p:nvSpPr>
        <p:spPr>
          <a:xfrm>
            <a:off x="0" y="0"/>
            <a:ext cx="6858000" cy="504825"/>
          </a:xfrm>
          <a:prstGeom prst="roundRect">
            <a:avLst/>
          </a:prstGeom>
          <a:solidFill>
            <a:srgbClr val="FFFFCC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154D5CDC-6D2E-4470-B291-7F97BAACC700}"/>
              </a:ext>
            </a:extLst>
          </p:cNvPr>
          <p:cNvSpPr/>
          <p:nvPr/>
        </p:nvSpPr>
        <p:spPr>
          <a:xfrm>
            <a:off x="0" y="0"/>
            <a:ext cx="971549" cy="504825"/>
          </a:xfrm>
          <a:prstGeom prst="roundRect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1943CF5-BF5F-4295-B8D4-97B6EF2DF91E}"/>
              </a:ext>
            </a:extLst>
          </p:cNvPr>
          <p:cNvSpPr txBox="1"/>
          <p:nvPr/>
        </p:nvSpPr>
        <p:spPr>
          <a:xfrm>
            <a:off x="57149" y="-27504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緊急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CCF9AC-1121-48F9-B89D-E5B589C9CE27}"/>
              </a:ext>
            </a:extLst>
          </p:cNvPr>
          <p:cNvSpPr txBox="1"/>
          <p:nvPr/>
        </p:nvSpPr>
        <p:spPr>
          <a:xfrm>
            <a:off x="1095375" y="34051"/>
            <a:ext cx="56428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ワクチン接種後の「緊急性の判断と対応」マニュアル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6F6B9D70-14A6-4CB2-911C-ECE837B6DFED}"/>
              </a:ext>
            </a:extLst>
          </p:cNvPr>
          <p:cNvSpPr/>
          <p:nvPr/>
        </p:nvSpPr>
        <p:spPr>
          <a:xfrm>
            <a:off x="0" y="3240645"/>
            <a:ext cx="6858000" cy="6493906"/>
          </a:xfrm>
          <a:prstGeom prst="roundRect">
            <a:avLst>
              <a:gd name="adj" fmla="val 1667"/>
            </a:avLst>
          </a:prstGeom>
          <a:solidFill>
            <a:srgbClr val="FFFFCC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B727AE08-E079-4FF5-BB3F-C2AAAFA95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698" y="3565736"/>
            <a:ext cx="5619750" cy="6147572"/>
          </a:xfrm>
          <a:prstGeom prst="rect">
            <a:avLst/>
          </a:prstGeom>
        </p:spPr>
      </p:pic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FC2A7424-0F8E-4F35-90D3-841528E82547}"/>
              </a:ext>
            </a:extLst>
          </p:cNvPr>
          <p:cNvSpPr/>
          <p:nvPr/>
        </p:nvSpPr>
        <p:spPr>
          <a:xfrm>
            <a:off x="0" y="3278486"/>
            <a:ext cx="6829426" cy="295276"/>
          </a:xfrm>
          <a:prstGeom prst="roundRect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B01C6B8-7D2C-4217-B337-EC55663155CE}"/>
              </a:ext>
            </a:extLst>
          </p:cNvPr>
          <p:cNvSpPr txBox="1"/>
          <p:nvPr/>
        </p:nvSpPr>
        <p:spPr>
          <a:xfrm>
            <a:off x="190499" y="3240644"/>
            <a:ext cx="4781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アナフィラキシーを少しでも疑った時の対応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8892E8D-D19D-4C97-A3B9-721EA17FCA7D}"/>
              </a:ext>
            </a:extLst>
          </p:cNvPr>
          <p:cNvSpPr txBox="1"/>
          <p:nvPr/>
        </p:nvSpPr>
        <p:spPr>
          <a:xfrm>
            <a:off x="1976862" y="450732"/>
            <a:ext cx="50145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◆</a:t>
            </a:r>
            <a:r>
              <a:rPr kumimoji="1" lang="en-US" altLang="ja-JP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</a:t>
            </a:r>
            <a:r>
              <a:rPr kumimoji="1" lang="ja-JP" altLang="en-US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分以内の対応が重要！迷ったらアドレナリンを打つ！</a:t>
            </a:r>
            <a:endParaRPr kumimoji="1" lang="en-US" altLang="ja-JP" sz="16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◆血管迷走神経反射だとしても大丈夫！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D16DFF-5666-4705-8B79-02E36855A36A}"/>
              </a:ext>
            </a:extLst>
          </p:cNvPr>
          <p:cNvSpPr txBox="1"/>
          <p:nvPr/>
        </p:nvSpPr>
        <p:spPr>
          <a:xfrm>
            <a:off x="1429360" y="4191288"/>
            <a:ext cx="3648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ただちに　救急車を要請する！（ </a:t>
            </a:r>
            <a:r>
              <a:rPr kumimoji="1" lang="en-US" altLang="ja-JP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119</a:t>
            </a:r>
            <a:r>
              <a:rPr kumimoji="1" lang="ja-JP" altLang="en-US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番通報</a:t>
            </a:r>
            <a:r>
              <a:rPr kumimoji="1" lang="en-US" altLang="ja-JP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kumimoji="1" lang="ja-JP" altLang="en-US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kumimoji="1" lang="en-US" altLang="ja-JP" sz="14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4D82784-5706-4856-A0DC-CA76216038BD}"/>
              </a:ext>
            </a:extLst>
          </p:cNvPr>
          <p:cNvSpPr txBox="1"/>
          <p:nvPr/>
        </p:nvSpPr>
        <p:spPr>
          <a:xfrm>
            <a:off x="1772599" y="7439313"/>
            <a:ext cx="2271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無理せず救急搬送を優先！</a:t>
            </a:r>
            <a:endParaRPr kumimoji="1" lang="en-US" altLang="ja-JP" sz="14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7A4D9A0D-02D1-4F01-BD57-CFC4E1F162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499" y="1443062"/>
            <a:ext cx="5628959" cy="1486640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D34091E-35A0-41E3-9267-9D2B67B0BE61}"/>
              </a:ext>
            </a:extLst>
          </p:cNvPr>
          <p:cNvSpPr txBox="1"/>
          <p:nvPr/>
        </p:nvSpPr>
        <p:spPr>
          <a:xfrm>
            <a:off x="2120450" y="4830480"/>
            <a:ext cx="3251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時刻　　　：　　　→</a:t>
            </a:r>
            <a:r>
              <a:rPr kumimoji="1" lang="en-US" altLang="ja-JP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</a:t>
            </a:r>
            <a:r>
              <a:rPr kumimoji="1" lang="ja-JP" altLang="en-US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分以上で</a:t>
            </a:r>
            <a:r>
              <a:rPr kumimoji="1" lang="en-US" altLang="ja-JP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kumimoji="1" lang="ja-JP" altLang="en-US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回目　　　：</a:t>
            </a:r>
            <a:endParaRPr kumimoji="1" lang="en-US" altLang="ja-JP" sz="14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AF8EC33-4E4B-4451-90BE-94489CC3D729}"/>
              </a:ext>
            </a:extLst>
          </p:cNvPr>
          <p:cNvSpPr/>
          <p:nvPr/>
        </p:nvSpPr>
        <p:spPr>
          <a:xfrm>
            <a:off x="2621370" y="4839014"/>
            <a:ext cx="678990" cy="29488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0F29FD0-B849-4B94-BECC-FC8757FA1766}"/>
              </a:ext>
            </a:extLst>
          </p:cNvPr>
          <p:cNvSpPr txBox="1"/>
          <p:nvPr/>
        </p:nvSpPr>
        <p:spPr>
          <a:xfrm>
            <a:off x="3412675" y="5369529"/>
            <a:ext cx="22862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大腿前外側部（服の上から）</a:t>
            </a:r>
            <a:endParaRPr kumimoji="1" lang="en-US" altLang="ja-JP" sz="14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2" name="二等辺三角形 21">
            <a:extLst>
              <a:ext uri="{FF2B5EF4-FFF2-40B4-BE49-F238E27FC236}">
                <a16:creationId xmlns:a16="http://schemas.microsoft.com/office/drawing/2014/main" id="{70A82A33-7DA4-4214-B141-67A38967CFFD}"/>
              </a:ext>
            </a:extLst>
          </p:cNvPr>
          <p:cNvSpPr/>
          <p:nvPr/>
        </p:nvSpPr>
        <p:spPr>
          <a:xfrm flipV="1">
            <a:off x="185175" y="2924568"/>
            <a:ext cx="3642880" cy="299505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D03F809-582E-4C3E-885D-503598C3DF47}"/>
              </a:ext>
            </a:extLst>
          </p:cNvPr>
          <p:cNvSpPr txBox="1"/>
          <p:nvPr/>
        </p:nvSpPr>
        <p:spPr>
          <a:xfrm>
            <a:off x="1289251" y="2827776"/>
            <a:ext cx="1784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kumimoji="1"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つでもあれば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3FDAB16-E375-4852-BF5F-F67DA7116C3F}"/>
              </a:ext>
            </a:extLst>
          </p:cNvPr>
          <p:cNvSpPr txBox="1"/>
          <p:nvPr/>
        </p:nvSpPr>
        <p:spPr>
          <a:xfrm>
            <a:off x="2000968" y="3543562"/>
            <a:ext cx="3648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バイタル正確さよりもアドレナリン筋注を優先！</a:t>
            </a:r>
            <a:endParaRPr kumimoji="1" lang="en-US" altLang="ja-JP" sz="14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904ACACD-DD63-409F-A78E-AB2C5E0A174C}"/>
              </a:ext>
            </a:extLst>
          </p:cNvPr>
          <p:cNvSpPr/>
          <p:nvPr/>
        </p:nvSpPr>
        <p:spPr>
          <a:xfrm>
            <a:off x="5590460" y="1443062"/>
            <a:ext cx="1238966" cy="1738657"/>
          </a:xfrm>
          <a:prstGeom prst="roundRect">
            <a:avLst>
              <a:gd name="adj" fmla="val 821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E98D788-CB25-4316-9993-E96C34EA9AFD}"/>
              </a:ext>
            </a:extLst>
          </p:cNvPr>
          <p:cNvSpPr txBox="1"/>
          <p:nvPr/>
        </p:nvSpPr>
        <p:spPr>
          <a:xfrm>
            <a:off x="5688401" y="1443062"/>
            <a:ext cx="10967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皮膚の症状</a:t>
            </a:r>
            <a:r>
              <a:rPr kumimoji="1"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endParaRPr kumimoji="1"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C04BCA5-737C-4357-A9DA-0A003997A461}"/>
              </a:ext>
            </a:extLst>
          </p:cNvPr>
          <p:cNvSpPr txBox="1"/>
          <p:nvPr/>
        </p:nvSpPr>
        <p:spPr>
          <a:xfrm>
            <a:off x="5895189" y="1673549"/>
            <a:ext cx="8899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かゆみ</a:t>
            </a:r>
            <a:endParaRPr kumimoji="1" lang="en-US" altLang="ja-JP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じんま疹</a:t>
            </a:r>
            <a:endParaRPr kumimoji="1" lang="en-US" altLang="ja-JP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血管性浮腫</a:t>
            </a:r>
            <a:endParaRPr kumimoji="1" lang="en-US" altLang="ja-JP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顔面紅潮</a:t>
            </a:r>
          </a:p>
        </p:txBody>
      </p:sp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BBE7E4CC-7DA7-43A9-A32B-FFDEA4227723}"/>
              </a:ext>
            </a:extLst>
          </p:cNvPr>
          <p:cNvSpPr/>
          <p:nvPr/>
        </p:nvSpPr>
        <p:spPr>
          <a:xfrm>
            <a:off x="5590460" y="2470248"/>
            <a:ext cx="1238966" cy="700887"/>
          </a:xfrm>
          <a:prstGeom prst="roundRect">
            <a:avLst>
              <a:gd name="adj" fmla="val 8210"/>
            </a:avLst>
          </a:prstGeom>
          <a:solidFill>
            <a:schemeClr val="accent1">
              <a:lumMod val="5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790D3B3-9E57-4DC5-9F1A-1F258015CE1D}"/>
              </a:ext>
            </a:extLst>
          </p:cNvPr>
          <p:cNvSpPr txBox="1"/>
          <p:nvPr/>
        </p:nvSpPr>
        <p:spPr>
          <a:xfrm>
            <a:off x="5688401" y="2472525"/>
            <a:ext cx="1152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皮膚症状は</a:t>
            </a:r>
            <a:endParaRPr kumimoji="1" lang="en-US" altLang="ja-JP" sz="1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アナフィラキシーの</a:t>
            </a:r>
            <a:endParaRPr kumimoji="1" lang="en-US" altLang="ja-JP" sz="1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判断には</a:t>
            </a:r>
            <a:endParaRPr kumimoji="1" lang="en-US" altLang="ja-JP" sz="1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使わない！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84AA07E8-2660-4A0F-89CA-36178139AB73}"/>
              </a:ext>
            </a:extLst>
          </p:cNvPr>
          <p:cNvSpPr/>
          <p:nvPr/>
        </p:nvSpPr>
        <p:spPr>
          <a:xfrm>
            <a:off x="5850939" y="1768554"/>
            <a:ext cx="102785" cy="969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D537DE0-2AB6-4443-8076-6D090D990C73}"/>
              </a:ext>
            </a:extLst>
          </p:cNvPr>
          <p:cNvSpPr/>
          <p:nvPr/>
        </p:nvSpPr>
        <p:spPr>
          <a:xfrm>
            <a:off x="5850939" y="1934065"/>
            <a:ext cx="102785" cy="969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29CEBE80-04B5-415C-9A8C-487613A9AE24}"/>
              </a:ext>
            </a:extLst>
          </p:cNvPr>
          <p:cNvSpPr/>
          <p:nvPr/>
        </p:nvSpPr>
        <p:spPr>
          <a:xfrm>
            <a:off x="5850939" y="2096270"/>
            <a:ext cx="102785" cy="969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F50C159E-EA68-4F04-93D9-482BA5E4DADB}"/>
              </a:ext>
            </a:extLst>
          </p:cNvPr>
          <p:cNvSpPr/>
          <p:nvPr/>
        </p:nvSpPr>
        <p:spPr>
          <a:xfrm>
            <a:off x="5850939" y="2274730"/>
            <a:ext cx="102785" cy="969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421E1E38-F748-4CD3-BFC3-E833F971AEE5}"/>
              </a:ext>
            </a:extLst>
          </p:cNvPr>
          <p:cNvSpPr/>
          <p:nvPr/>
        </p:nvSpPr>
        <p:spPr>
          <a:xfrm>
            <a:off x="282913" y="3666494"/>
            <a:ext cx="102785" cy="969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9E7CF5A-CF77-4A6B-A14A-5456F921B8BB}"/>
              </a:ext>
            </a:extLst>
          </p:cNvPr>
          <p:cNvSpPr/>
          <p:nvPr/>
        </p:nvSpPr>
        <p:spPr>
          <a:xfrm>
            <a:off x="282913" y="4315143"/>
            <a:ext cx="102785" cy="969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C17CA00-597D-4790-8635-6D65F993AAE1}"/>
              </a:ext>
            </a:extLst>
          </p:cNvPr>
          <p:cNvSpPr/>
          <p:nvPr/>
        </p:nvSpPr>
        <p:spPr>
          <a:xfrm>
            <a:off x="282913" y="4979996"/>
            <a:ext cx="102785" cy="969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546B5E21-8FCC-4982-B90A-4C710875084B}"/>
              </a:ext>
            </a:extLst>
          </p:cNvPr>
          <p:cNvSpPr/>
          <p:nvPr/>
        </p:nvSpPr>
        <p:spPr>
          <a:xfrm>
            <a:off x="282913" y="5631323"/>
            <a:ext cx="102785" cy="969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C2F35A51-27F4-4FFF-B54E-FBFAB471E13D}"/>
              </a:ext>
            </a:extLst>
          </p:cNvPr>
          <p:cNvSpPr/>
          <p:nvPr/>
        </p:nvSpPr>
        <p:spPr>
          <a:xfrm>
            <a:off x="282913" y="6755273"/>
            <a:ext cx="102785" cy="969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59038125-FC01-4BAA-8884-51365DF9580F}"/>
              </a:ext>
            </a:extLst>
          </p:cNvPr>
          <p:cNvSpPr/>
          <p:nvPr/>
        </p:nvSpPr>
        <p:spPr>
          <a:xfrm>
            <a:off x="282912" y="7575510"/>
            <a:ext cx="102785" cy="969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AC811CC1-42B0-4BB0-ADE6-699B8F030B33}"/>
              </a:ext>
            </a:extLst>
          </p:cNvPr>
          <p:cNvSpPr/>
          <p:nvPr/>
        </p:nvSpPr>
        <p:spPr>
          <a:xfrm>
            <a:off x="282912" y="8395747"/>
            <a:ext cx="102785" cy="969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3FD6F65A-4935-4943-82C0-C6B1B9335CAC}"/>
              </a:ext>
            </a:extLst>
          </p:cNvPr>
          <p:cNvSpPr/>
          <p:nvPr/>
        </p:nvSpPr>
        <p:spPr>
          <a:xfrm>
            <a:off x="282912" y="9027973"/>
            <a:ext cx="102785" cy="969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713B8E4-8033-4EF0-81C2-61F78EADC196}"/>
              </a:ext>
            </a:extLst>
          </p:cNvPr>
          <p:cNvSpPr txBox="1"/>
          <p:nvPr/>
        </p:nvSpPr>
        <p:spPr>
          <a:xfrm>
            <a:off x="984366" y="2348187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（顔色不良）</a:t>
            </a: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CF4E9922-B2C2-41FB-9B05-53B86A5542EB}"/>
              </a:ext>
            </a:extLst>
          </p:cNvPr>
          <p:cNvSpPr/>
          <p:nvPr/>
        </p:nvSpPr>
        <p:spPr>
          <a:xfrm>
            <a:off x="0" y="1019175"/>
            <a:ext cx="6841281" cy="41903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6E4A05F2-2106-4425-966D-72378C26C0A3}"/>
              </a:ext>
            </a:extLst>
          </p:cNvPr>
          <p:cNvSpPr/>
          <p:nvPr/>
        </p:nvSpPr>
        <p:spPr>
          <a:xfrm>
            <a:off x="-1437" y="781089"/>
            <a:ext cx="1186599" cy="265142"/>
          </a:xfrm>
          <a:prstGeom prst="roundRect">
            <a:avLst/>
          </a:prstGeom>
          <a:solidFill>
            <a:srgbClr val="003300"/>
          </a:solidFill>
          <a:ln w="28575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94E16FD2-20F2-4933-8577-EA6043DB2C26}"/>
              </a:ext>
            </a:extLst>
          </p:cNvPr>
          <p:cNvSpPr txBox="1"/>
          <p:nvPr/>
        </p:nvSpPr>
        <p:spPr>
          <a:xfrm>
            <a:off x="-39810" y="742911"/>
            <a:ext cx="14678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第一印象評価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F193BC6-1281-40D8-9141-000917108EA5}"/>
              </a:ext>
            </a:extLst>
          </p:cNvPr>
          <p:cNvSpPr txBox="1"/>
          <p:nvPr/>
        </p:nvSpPr>
        <p:spPr>
          <a:xfrm>
            <a:off x="35544" y="956728"/>
            <a:ext cx="381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</a:t>
            </a:r>
            <a:endParaRPr kumimoji="1" lang="ja-JP" altLang="en-US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46262339-3C30-4C86-8D56-34A4BD9C35DD}"/>
              </a:ext>
            </a:extLst>
          </p:cNvPr>
          <p:cNvSpPr txBox="1"/>
          <p:nvPr/>
        </p:nvSpPr>
        <p:spPr>
          <a:xfrm>
            <a:off x="282912" y="1075810"/>
            <a:ext cx="14678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accent6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気道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21BDB719-F7F8-413B-B91A-1E7A700BA609}"/>
              </a:ext>
            </a:extLst>
          </p:cNvPr>
          <p:cNvSpPr txBox="1"/>
          <p:nvPr/>
        </p:nvSpPr>
        <p:spPr>
          <a:xfrm>
            <a:off x="1670936" y="946899"/>
            <a:ext cx="381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</a:t>
            </a:r>
            <a:endParaRPr kumimoji="1" lang="ja-JP" altLang="en-US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1EB9722-BA9E-4CCD-BB81-D28B5802F00B}"/>
              </a:ext>
            </a:extLst>
          </p:cNvPr>
          <p:cNvSpPr txBox="1"/>
          <p:nvPr/>
        </p:nvSpPr>
        <p:spPr>
          <a:xfrm>
            <a:off x="1902735" y="1046095"/>
            <a:ext cx="648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accent6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呼吸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55E6AF5E-A779-4459-8CD2-C9150332CE62}"/>
              </a:ext>
            </a:extLst>
          </p:cNvPr>
          <p:cNvSpPr txBox="1"/>
          <p:nvPr/>
        </p:nvSpPr>
        <p:spPr>
          <a:xfrm>
            <a:off x="2997480" y="949418"/>
            <a:ext cx="381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</a:t>
            </a:r>
            <a:endParaRPr kumimoji="1" lang="ja-JP" altLang="en-US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93E779C0-9382-4E32-A796-0AA33AB0AF84}"/>
              </a:ext>
            </a:extLst>
          </p:cNvPr>
          <p:cNvSpPr txBox="1"/>
          <p:nvPr/>
        </p:nvSpPr>
        <p:spPr>
          <a:xfrm>
            <a:off x="3300359" y="1047099"/>
            <a:ext cx="648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accent6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循環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34ECE856-F89C-42CE-B5D0-9E28CAF9CDAA}"/>
              </a:ext>
            </a:extLst>
          </p:cNvPr>
          <p:cNvSpPr txBox="1"/>
          <p:nvPr/>
        </p:nvSpPr>
        <p:spPr>
          <a:xfrm>
            <a:off x="4579864" y="940019"/>
            <a:ext cx="381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</a:t>
            </a:r>
            <a:endParaRPr kumimoji="1" lang="ja-JP" altLang="en-US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2E299896-E253-4E0D-BC8A-027032FA260D}"/>
              </a:ext>
            </a:extLst>
          </p:cNvPr>
          <p:cNvSpPr txBox="1"/>
          <p:nvPr/>
        </p:nvSpPr>
        <p:spPr>
          <a:xfrm>
            <a:off x="4797962" y="1046095"/>
            <a:ext cx="648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accent6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意識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112B3C22-87BD-4973-A7C8-CDE9253E7E57}"/>
              </a:ext>
            </a:extLst>
          </p:cNvPr>
          <p:cNvSpPr txBox="1"/>
          <p:nvPr/>
        </p:nvSpPr>
        <p:spPr>
          <a:xfrm>
            <a:off x="5694578" y="946899"/>
            <a:ext cx="381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E</a:t>
            </a:r>
            <a:endParaRPr kumimoji="1" lang="ja-JP" altLang="en-US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F2927165-D4F5-4D1C-93D8-0B19E409F5B5}"/>
              </a:ext>
            </a:extLst>
          </p:cNvPr>
          <p:cNvSpPr txBox="1"/>
          <p:nvPr/>
        </p:nvSpPr>
        <p:spPr>
          <a:xfrm>
            <a:off x="886432" y="1071462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発語の有無</a:t>
            </a:r>
            <a:endParaRPr kumimoji="1" lang="en-US" altLang="ja-JP" sz="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9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異常な呼吸音</a:t>
            </a: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65054991-3D10-4D40-AD62-189F7416FA00}"/>
              </a:ext>
            </a:extLst>
          </p:cNvPr>
          <p:cNvSpPr/>
          <p:nvPr/>
        </p:nvSpPr>
        <p:spPr>
          <a:xfrm>
            <a:off x="835039" y="1140213"/>
            <a:ext cx="102785" cy="969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67880BEE-F68F-4436-B015-CC8BAAD65B48}"/>
              </a:ext>
            </a:extLst>
          </p:cNvPr>
          <p:cNvSpPr/>
          <p:nvPr/>
        </p:nvSpPr>
        <p:spPr>
          <a:xfrm>
            <a:off x="835039" y="1272680"/>
            <a:ext cx="102785" cy="969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B18FC5A9-8FD4-4713-ABE0-D6066ED86523}"/>
              </a:ext>
            </a:extLst>
          </p:cNvPr>
          <p:cNvSpPr txBox="1"/>
          <p:nvPr/>
        </p:nvSpPr>
        <p:spPr>
          <a:xfrm>
            <a:off x="2475310" y="104313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呼吸様式</a:t>
            </a:r>
            <a:endParaRPr kumimoji="1" lang="en-US" altLang="ja-JP" sz="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9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姿勢</a:t>
            </a: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1BCA1F68-9561-4F34-82D7-278742B68B7F}"/>
              </a:ext>
            </a:extLst>
          </p:cNvPr>
          <p:cNvSpPr/>
          <p:nvPr/>
        </p:nvSpPr>
        <p:spPr>
          <a:xfrm>
            <a:off x="2415881" y="1121019"/>
            <a:ext cx="102785" cy="969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675D4D04-C4C8-4645-B011-F807F3458257}"/>
              </a:ext>
            </a:extLst>
          </p:cNvPr>
          <p:cNvSpPr/>
          <p:nvPr/>
        </p:nvSpPr>
        <p:spPr>
          <a:xfrm>
            <a:off x="2415881" y="1253486"/>
            <a:ext cx="102785" cy="969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5309645-ABB9-4F65-A7BD-F7A4AB0D0DBB}"/>
              </a:ext>
            </a:extLst>
          </p:cNvPr>
          <p:cNvSpPr txBox="1"/>
          <p:nvPr/>
        </p:nvSpPr>
        <p:spPr>
          <a:xfrm>
            <a:off x="3874637" y="1062853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顔色、皮膚色</a:t>
            </a:r>
            <a:endParaRPr kumimoji="1" lang="en-US" altLang="ja-JP" sz="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9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冷汗</a:t>
            </a: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89D25059-9701-4CAA-BE20-33A51728E490}"/>
              </a:ext>
            </a:extLst>
          </p:cNvPr>
          <p:cNvSpPr/>
          <p:nvPr/>
        </p:nvSpPr>
        <p:spPr>
          <a:xfrm>
            <a:off x="3825346" y="1121019"/>
            <a:ext cx="102785" cy="969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E01F3060-55F2-452E-A800-51E8E971AE79}"/>
              </a:ext>
            </a:extLst>
          </p:cNvPr>
          <p:cNvSpPr/>
          <p:nvPr/>
        </p:nvSpPr>
        <p:spPr>
          <a:xfrm>
            <a:off x="3825346" y="1253486"/>
            <a:ext cx="102785" cy="969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CA2500CC-F2C6-49A5-A81E-FAD9678476DE}"/>
              </a:ext>
            </a:extLst>
          </p:cNvPr>
          <p:cNvSpPr txBox="1"/>
          <p:nvPr/>
        </p:nvSpPr>
        <p:spPr>
          <a:xfrm>
            <a:off x="5353174" y="10450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意識</a:t>
            </a:r>
            <a:endParaRPr kumimoji="1" lang="en-US" altLang="ja-JP" sz="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9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表情</a:t>
            </a: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47F95043-2717-499A-AA2B-3D4E05AB66F6}"/>
              </a:ext>
            </a:extLst>
          </p:cNvPr>
          <p:cNvSpPr/>
          <p:nvPr/>
        </p:nvSpPr>
        <p:spPr>
          <a:xfrm>
            <a:off x="5318843" y="1121019"/>
            <a:ext cx="102785" cy="969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C1897DE2-4912-4994-ADF0-213B3AB36031}"/>
              </a:ext>
            </a:extLst>
          </p:cNvPr>
          <p:cNvSpPr/>
          <p:nvPr/>
        </p:nvSpPr>
        <p:spPr>
          <a:xfrm>
            <a:off x="5318843" y="1253486"/>
            <a:ext cx="102785" cy="969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396B425B-26C1-4E5B-8EEA-71D492CD654A}"/>
              </a:ext>
            </a:extLst>
          </p:cNvPr>
          <p:cNvSpPr txBox="1"/>
          <p:nvPr/>
        </p:nvSpPr>
        <p:spPr>
          <a:xfrm>
            <a:off x="6121122" y="1124076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全身観察</a:t>
            </a: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9E9A4AEA-73E7-4327-A232-B9799B8AD15B}"/>
              </a:ext>
            </a:extLst>
          </p:cNvPr>
          <p:cNvSpPr/>
          <p:nvPr/>
        </p:nvSpPr>
        <p:spPr>
          <a:xfrm>
            <a:off x="6051955" y="1188682"/>
            <a:ext cx="102785" cy="969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57441F00-0043-4372-8844-E6A5DBC29F31}"/>
              </a:ext>
            </a:extLst>
          </p:cNvPr>
          <p:cNvSpPr txBox="1"/>
          <p:nvPr/>
        </p:nvSpPr>
        <p:spPr>
          <a:xfrm>
            <a:off x="5366960" y="9679986"/>
            <a:ext cx="1454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solidFill>
                  <a:schemeClr val="accent6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伊予医師会松前支部</a:t>
            </a:r>
            <a:endParaRPr kumimoji="1" lang="en-US" altLang="ja-JP" sz="1100" dirty="0">
              <a:solidFill>
                <a:schemeClr val="accent6">
                  <a:lumMod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2AA10F3B-FC7B-4981-9653-183049F320A0}"/>
              </a:ext>
            </a:extLst>
          </p:cNvPr>
          <p:cNvSpPr/>
          <p:nvPr/>
        </p:nvSpPr>
        <p:spPr>
          <a:xfrm>
            <a:off x="4864101" y="4839014"/>
            <a:ext cx="678990" cy="29488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18287ADC-9089-4630-B2B5-8555FEB161FA}"/>
              </a:ext>
            </a:extLst>
          </p:cNvPr>
          <p:cNvSpPr/>
          <p:nvPr/>
        </p:nvSpPr>
        <p:spPr>
          <a:xfrm>
            <a:off x="5649724" y="3609976"/>
            <a:ext cx="1179702" cy="607162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E67295F6-1DB0-4875-B82B-564CB8A3FA59}"/>
              </a:ext>
            </a:extLst>
          </p:cNvPr>
          <p:cNvSpPr/>
          <p:nvPr/>
        </p:nvSpPr>
        <p:spPr>
          <a:xfrm>
            <a:off x="5637945" y="3598434"/>
            <a:ext cx="1179702" cy="269477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FF088260-0DB9-4AD8-AC6A-F5C7FE45C531}"/>
              </a:ext>
            </a:extLst>
          </p:cNvPr>
          <p:cNvSpPr txBox="1"/>
          <p:nvPr/>
        </p:nvSpPr>
        <p:spPr>
          <a:xfrm>
            <a:off x="5992470" y="3560046"/>
            <a:ext cx="5699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メモ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3F51F1A-5A59-4650-AE99-4AE7F56244B4}"/>
              </a:ext>
            </a:extLst>
          </p:cNvPr>
          <p:cNvSpPr txBox="1"/>
          <p:nvPr/>
        </p:nvSpPr>
        <p:spPr>
          <a:xfrm>
            <a:off x="5628156" y="3838838"/>
            <a:ext cx="122822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10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確知時</a:t>
            </a:r>
            <a:r>
              <a:rPr kumimoji="1"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血　圧</a:t>
            </a:r>
            <a:endParaRPr kumimoji="1"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kumimoji="1"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kumimoji="1"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kumimoji="1" lang="ja-JP" altLang="en-US" sz="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ｍｍ</a:t>
            </a:r>
            <a:r>
              <a:rPr kumimoji="1" lang="en-US" altLang="ja-JP" sz="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Hg</a:t>
            </a:r>
          </a:p>
          <a:p>
            <a:r>
              <a:rPr kumimoji="1"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（測定不能）</a:t>
            </a:r>
            <a:endParaRPr kumimoji="1" lang="en-US" altLang="ja-JP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（脈拍蝕知不能）</a:t>
            </a:r>
            <a:br>
              <a:rPr kumimoji="1" lang="en-US" altLang="ja-JP" sz="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SpO2</a:t>
            </a:r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％</a:t>
            </a:r>
            <a:endParaRPr kumimoji="1"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HR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260892F0-C256-4C31-A883-164E87E202C8}"/>
              </a:ext>
            </a:extLst>
          </p:cNvPr>
          <p:cNvSpPr txBox="1"/>
          <p:nvPr/>
        </p:nvSpPr>
        <p:spPr>
          <a:xfrm>
            <a:off x="5628156" y="5287035"/>
            <a:ext cx="1334020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10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アドレナリン</a:t>
            </a:r>
            <a:r>
              <a:rPr kumimoji="1" lang="en-US" altLang="ja-JP" sz="10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</a:t>
            </a:r>
            <a:r>
              <a:rPr kumimoji="1" lang="ja-JP" altLang="en-US" sz="10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分後</a:t>
            </a:r>
            <a:r>
              <a:rPr kumimoji="1"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血圧　　　　</a:t>
            </a:r>
            <a:endParaRPr kumimoji="1"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kumimoji="1"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kumimoji="1"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kumimoji="1" lang="ja-JP" altLang="en-US" sz="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ｍｍ</a:t>
            </a:r>
            <a:r>
              <a:rPr kumimoji="1" lang="en-US" altLang="ja-JP" sz="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Hg</a:t>
            </a:r>
          </a:p>
          <a:p>
            <a:r>
              <a:rPr kumimoji="1"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（測定不能）</a:t>
            </a:r>
            <a:endParaRPr kumimoji="1" lang="en-US" altLang="ja-JP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（脈拍蝕知不能）</a:t>
            </a:r>
            <a:br>
              <a:rPr kumimoji="1" lang="en-US" altLang="ja-JP" sz="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SpO2</a:t>
            </a:r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％</a:t>
            </a:r>
            <a:endParaRPr kumimoji="1"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HR</a:t>
            </a: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364E5BF-4BBB-4CDE-B384-7C25FEE1808E}"/>
              </a:ext>
            </a:extLst>
          </p:cNvPr>
          <p:cNvSpPr txBox="1"/>
          <p:nvPr/>
        </p:nvSpPr>
        <p:spPr>
          <a:xfrm>
            <a:off x="5618960" y="8183859"/>
            <a:ext cx="122822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10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搬送前</a:t>
            </a:r>
            <a:r>
              <a:rPr kumimoji="1"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血圧</a:t>
            </a:r>
            <a:endParaRPr kumimoji="1"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kumimoji="1"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kumimoji="1"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kumimoji="1" lang="ja-JP" altLang="en-US" sz="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ｍｍ</a:t>
            </a:r>
            <a:r>
              <a:rPr kumimoji="1" lang="en-US" altLang="ja-JP" sz="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Hg</a:t>
            </a:r>
          </a:p>
          <a:p>
            <a:r>
              <a:rPr kumimoji="1"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（測定不能）</a:t>
            </a:r>
            <a:endParaRPr kumimoji="1" lang="en-US" altLang="ja-JP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（脈拍蝕知不能）</a:t>
            </a:r>
            <a:br>
              <a:rPr kumimoji="1" lang="en-US" altLang="ja-JP" sz="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SpO2</a:t>
            </a:r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％</a:t>
            </a:r>
            <a:endParaRPr kumimoji="1"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HR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56996D11-C0C4-4C40-A1B4-313E293CAC54}"/>
              </a:ext>
            </a:extLst>
          </p:cNvPr>
          <p:cNvSpPr txBox="1"/>
          <p:nvPr/>
        </p:nvSpPr>
        <p:spPr>
          <a:xfrm>
            <a:off x="1485482" y="8896054"/>
            <a:ext cx="21307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ゆとりがあれば何度でも！</a:t>
            </a:r>
            <a:endParaRPr kumimoji="1" lang="en-US" altLang="ja-JP" sz="14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CEE5D078-07F6-45ED-BEAB-099E7E56BC27}"/>
              </a:ext>
            </a:extLst>
          </p:cNvPr>
          <p:cNvSpPr txBox="1"/>
          <p:nvPr/>
        </p:nvSpPr>
        <p:spPr>
          <a:xfrm>
            <a:off x="6323726" y="3838838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：</a:t>
            </a:r>
            <a:endParaRPr kumimoji="1" lang="en-US" altLang="ja-JP" sz="14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81158991-BD0B-40BB-9FD1-8A499CA04CCD}"/>
              </a:ext>
            </a:extLst>
          </p:cNvPr>
          <p:cNvSpPr/>
          <p:nvPr/>
        </p:nvSpPr>
        <p:spPr>
          <a:xfrm>
            <a:off x="6325193" y="3896407"/>
            <a:ext cx="516012" cy="2425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3ED62AE6-8B75-407E-AD07-04D9F092935E}"/>
              </a:ext>
            </a:extLst>
          </p:cNvPr>
          <p:cNvSpPr txBox="1"/>
          <p:nvPr/>
        </p:nvSpPr>
        <p:spPr>
          <a:xfrm>
            <a:off x="6299256" y="5458131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：</a:t>
            </a:r>
            <a:endParaRPr kumimoji="1" lang="en-US" altLang="ja-JP" sz="14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AC1E5E21-526C-49A8-8AA4-C6B5517C20AC}"/>
              </a:ext>
            </a:extLst>
          </p:cNvPr>
          <p:cNvSpPr/>
          <p:nvPr/>
        </p:nvSpPr>
        <p:spPr>
          <a:xfrm>
            <a:off x="6300723" y="5515700"/>
            <a:ext cx="516012" cy="2425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95172C4D-6885-4A3B-9557-5020ED86824C}"/>
              </a:ext>
            </a:extLst>
          </p:cNvPr>
          <p:cNvSpPr txBox="1"/>
          <p:nvPr/>
        </p:nvSpPr>
        <p:spPr>
          <a:xfrm>
            <a:off x="6300913" y="8155161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：</a:t>
            </a:r>
            <a:endParaRPr kumimoji="1" lang="en-US" altLang="ja-JP" sz="14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EC01DA23-8DF6-41C7-A515-936EB21D1417}"/>
              </a:ext>
            </a:extLst>
          </p:cNvPr>
          <p:cNvSpPr/>
          <p:nvPr/>
        </p:nvSpPr>
        <p:spPr>
          <a:xfrm>
            <a:off x="6302380" y="8212730"/>
            <a:ext cx="516012" cy="2425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6036D1AF-A128-4361-968C-9398C29AA394}"/>
              </a:ext>
            </a:extLst>
          </p:cNvPr>
          <p:cNvSpPr txBox="1"/>
          <p:nvPr/>
        </p:nvSpPr>
        <p:spPr>
          <a:xfrm>
            <a:off x="329591" y="9554382"/>
            <a:ext cx="354495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800" dirty="0">
                <a:effectLst/>
                <a:latin typeface="Arial" panose="020B0604020202020204" pitchFamily="34" charset="0"/>
              </a:rPr>
              <a:t>Simons FE, et al. WAO Journal 2011; 4: 13-37 </a:t>
            </a:r>
            <a:r>
              <a:rPr lang="ja-JP" altLang="en-US" sz="800" dirty="0">
                <a:effectLst/>
                <a:latin typeface="Arial" panose="020B0604020202020204" pitchFamily="34" charset="0"/>
              </a:rPr>
              <a:t>を引用改変</a:t>
            </a:r>
            <a:endParaRPr lang="ja-JP" altLang="en-US" sz="800" dirty="0"/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84C67E61-D368-4D15-9C8D-88FCA4C085BB}"/>
              </a:ext>
            </a:extLst>
          </p:cNvPr>
          <p:cNvSpPr/>
          <p:nvPr/>
        </p:nvSpPr>
        <p:spPr>
          <a:xfrm>
            <a:off x="379724" y="5152427"/>
            <a:ext cx="3133684" cy="3311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89" name="テキスト ボックス 24">
            <a:extLst>
              <a:ext uri="{FF2B5EF4-FFF2-40B4-BE49-F238E27FC236}">
                <a16:creationId xmlns:a16="http://schemas.microsoft.com/office/drawing/2014/main" id="{8FEDDA6D-7064-4345-96B4-6A053EC53674}"/>
              </a:ext>
            </a:extLst>
          </p:cNvPr>
          <p:cNvSpPr txBox="1"/>
          <p:nvPr/>
        </p:nvSpPr>
        <p:spPr>
          <a:xfrm>
            <a:off x="379724" y="5111741"/>
            <a:ext cx="75561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T-JTCウインR10N_P" panose="02000600000000000000" pitchFamily="1" charset="-128"/>
                <a:ea typeface="TT-JTCウインR10N_P" panose="02000600000000000000" pitchFamily="1" charset="-128"/>
                <a:cs typeface="+mn-cs"/>
              </a:rPr>
              <a:t>エピペン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T-JTCウインR10N_P" panose="02000600000000000000" pitchFamily="1" charset="-128"/>
                <a:ea typeface="TT-JTCウインR10N_P" panose="02000600000000000000" pitchFamily="1" charset="-128"/>
                <a:cs typeface="+mn-cs"/>
              </a:rPr>
              <a:t>0.3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T-JTCウインR10N_P" panose="02000600000000000000" pitchFamily="1" charset="-128"/>
                <a:ea typeface="TT-JTCウインR10N_P" panose="02000600000000000000" pitchFamily="1" charset="-128"/>
                <a:cs typeface="+mn-cs"/>
              </a:rPr>
              <a:t>ｍｇ　又は　アドレナリン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T-JTCウインR10N_P" panose="02000600000000000000" pitchFamily="1" charset="-128"/>
                <a:ea typeface="TT-JTCウインR10N_P" panose="02000600000000000000" pitchFamily="1" charset="-128"/>
                <a:cs typeface="+mn-cs"/>
              </a:rPr>
              <a:t>0.5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T-JTCウインR10N_P" panose="02000600000000000000" pitchFamily="1" charset="-128"/>
                <a:ea typeface="TT-JTCウインR10N_P" panose="02000600000000000000" pitchFamily="1" charset="-128"/>
                <a:cs typeface="+mn-cs"/>
              </a:rPr>
              <a:t>ｍｌ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T-JTCウインR10N_P" panose="02000600000000000000" pitchFamily="1" charset="-128"/>
              <a:ea typeface="TT-JTCウインR10N_P" panose="02000600000000000000" pitchFamily="1" charset="-128"/>
              <a:cs typeface="+mn-cs"/>
            </a:endParaRPr>
          </a:p>
          <a:p>
            <a:r>
              <a:rPr kumimoji="1" lang="en-US" altLang="ja-JP" sz="1200" b="1" dirty="0">
                <a:solidFill>
                  <a:prstClr val="black"/>
                </a:solidFill>
                <a:latin typeface="TT-JTCウインR10N_P" panose="02000600000000000000" pitchFamily="1" charset="-128"/>
                <a:ea typeface="TT-JTCウインR10N_P" panose="02000600000000000000" pitchFamily="1" charset="-128"/>
              </a:rPr>
              <a:t>5</a:t>
            </a:r>
            <a:r>
              <a:rPr kumimoji="1" lang="ja-JP" altLang="en-US" sz="1200" b="1" dirty="0">
                <a:solidFill>
                  <a:prstClr val="black"/>
                </a:solidFill>
                <a:latin typeface="TT-JTCウインR10N_P" panose="02000600000000000000" pitchFamily="1" charset="-128"/>
                <a:ea typeface="TT-JTCウインR10N_P" panose="02000600000000000000" pitchFamily="1" charset="-128"/>
              </a:rPr>
              <a:t>分以上で追加可！</a:t>
            </a:r>
            <a:endParaRPr lang="ja-JP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797677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371</TotalTime>
  <Words>271</Words>
  <Application>Microsoft Office PowerPoint</Application>
  <PresentationFormat>A4 210 x 297 mm</PresentationFormat>
  <Paragraphs>67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TT-JTCウインR10N_P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田草 雄一</dc:creator>
  <cp:lastModifiedBy>向田 隆通</cp:lastModifiedBy>
  <cp:revision>24</cp:revision>
  <cp:lastPrinted>2021-02-25T07:59:30Z</cp:lastPrinted>
  <dcterms:created xsi:type="dcterms:W3CDTF">2021-02-23T10:21:46Z</dcterms:created>
  <dcterms:modified xsi:type="dcterms:W3CDTF">2021-05-19T23:37:19Z</dcterms:modified>
</cp:coreProperties>
</file>