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801600" cy="9601200" type="A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104" y="5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4C5F8-932C-41BE-ABD4-917F08F79B08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54ABA-2257-4D66-87BB-2E29D7383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37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B54ABA-2257-4D66-87BB-2E29D738378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94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BBBB-DAD5-4BB5-8A58-4B1EF7311101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04F0-E323-4177-938C-61506199C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01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BBBB-DAD5-4BB5-8A58-4B1EF7311101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04F0-E323-4177-938C-61506199C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91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BBBB-DAD5-4BB5-8A58-4B1EF7311101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04F0-E323-4177-938C-61506199C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BBBB-DAD5-4BB5-8A58-4B1EF7311101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04F0-E323-4177-938C-61506199C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6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BBBB-DAD5-4BB5-8A58-4B1EF7311101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04F0-E323-4177-938C-61506199C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75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BBBB-DAD5-4BB5-8A58-4B1EF7311101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04F0-E323-4177-938C-61506199C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51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BBBB-DAD5-4BB5-8A58-4B1EF7311101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04F0-E323-4177-938C-61506199C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35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BBBB-DAD5-4BB5-8A58-4B1EF7311101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04F0-E323-4177-938C-61506199C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99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BBBB-DAD5-4BB5-8A58-4B1EF7311101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04F0-E323-4177-938C-61506199C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36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BBBB-DAD5-4BB5-8A58-4B1EF7311101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04F0-E323-4177-938C-61506199C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481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BBBB-DAD5-4BB5-8A58-4B1EF7311101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04F0-E323-4177-938C-61506199C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34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ABBBB-DAD5-4BB5-8A58-4B1EF7311101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304F0-E323-4177-938C-61506199C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45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7903A1B-7F3E-4E26-A095-6683191C3E8C}"/>
              </a:ext>
            </a:extLst>
          </p:cNvPr>
          <p:cNvSpPr/>
          <p:nvPr/>
        </p:nvSpPr>
        <p:spPr>
          <a:xfrm>
            <a:off x="9615140" y="3275807"/>
            <a:ext cx="3186460" cy="63020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83880906-0AB8-4E40-AFE2-B027E1ED6A1C}"/>
              </a:ext>
            </a:extLst>
          </p:cNvPr>
          <p:cNvSpPr txBox="1"/>
          <p:nvPr/>
        </p:nvSpPr>
        <p:spPr>
          <a:xfrm>
            <a:off x="9580380" y="35689"/>
            <a:ext cx="3057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　　　　　　　伊予医師会松前支部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4C98F1C2-576D-4394-8DEF-B0A697B36779}"/>
              </a:ext>
            </a:extLst>
          </p:cNvPr>
          <p:cNvSpPr txBox="1"/>
          <p:nvPr/>
        </p:nvSpPr>
        <p:spPr>
          <a:xfrm>
            <a:off x="6840447" y="201770"/>
            <a:ext cx="57246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n w="15240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T-JTCウインR10N" panose="02000609000000000000" pitchFamily="1" charset="-128"/>
                <a:ea typeface="TT-JTCウインR10N" panose="02000609000000000000" pitchFamily="1" charset="-128"/>
              </a:rPr>
              <a:t>救急対応マニュアル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8468D995-8015-4248-BB9B-C8231AA499C7}"/>
              </a:ext>
            </a:extLst>
          </p:cNvPr>
          <p:cNvSpPr txBox="1"/>
          <p:nvPr/>
        </p:nvSpPr>
        <p:spPr>
          <a:xfrm>
            <a:off x="6840447" y="192912"/>
            <a:ext cx="57246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n w="76200" cap="rnd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T-JTCウインR10N" panose="02000609000000000000" pitchFamily="1" charset="-128"/>
                <a:ea typeface="TT-JTCウインR10N" panose="02000609000000000000" pitchFamily="1" charset="-128"/>
              </a:rPr>
              <a:t>救急対応マニュアル</a:t>
            </a: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86DEBA9E-0C62-41F6-B343-D7B2DB26AAFC}"/>
              </a:ext>
            </a:extLst>
          </p:cNvPr>
          <p:cNvSpPr txBox="1"/>
          <p:nvPr/>
        </p:nvSpPr>
        <p:spPr>
          <a:xfrm>
            <a:off x="6840447" y="189103"/>
            <a:ext cx="57246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solidFill>
                  <a:schemeClr val="accent6">
                    <a:lumMod val="75000"/>
                  </a:schemeClr>
                </a:solidFill>
                <a:latin typeface="TT-JTCウインR10N" panose="02000609000000000000" pitchFamily="1" charset="-128"/>
                <a:ea typeface="TT-JTCウインR10N" panose="02000609000000000000" pitchFamily="1" charset="-128"/>
              </a:rPr>
              <a:t>救急対応マニュアル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CB6E6AF4-B2AB-4CE5-B849-B370D9532C7A}"/>
              </a:ext>
            </a:extLst>
          </p:cNvPr>
          <p:cNvSpPr txBox="1"/>
          <p:nvPr/>
        </p:nvSpPr>
        <p:spPr>
          <a:xfrm>
            <a:off x="6695375" y="967483"/>
            <a:ext cx="60147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ワクチンによるアナフィラキシーは</a:t>
            </a:r>
            <a:r>
              <a:rPr kumimoji="1" lang="en-US" altLang="ja-JP" dirty="0"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5</a:t>
            </a:r>
            <a:r>
              <a:rPr kumimoji="1" lang="ja-JP" altLang="en-US" dirty="0"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分以内と急速に</a:t>
            </a:r>
            <a:endParaRPr kumimoji="1" lang="en-US" altLang="ja-JP" dirty="0">
              <a:latin typeface="TT-JTCウインR10N_P" panose="02000600000000000000" pitchFamily="1" charset="-128"/>
              <a:ea typeface="TT-JTCウインR10N_P" panose="02000600000000000000" pitchFamily="1" charset="-128"/>
            </a:endParaRPr>
          </a:p>
          <a:p>
            <a:r>
              <a:rPr kumimoji="1" lang="ja-JP" altLang="en-US" dirty="0"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意識消失や心停止に至る可能性があります。</a:t>
            </a:r>
            <a:endParaRPr kumimoji="1" lang="en-US" altLang="ja-JP" dirty="0">
              <a:latin typeface="TT-JTCウインR10N_P" panose="02000600000000000000" pitchFamily="1" charset="-128"/>
              <a:ea typeface="TT-JTCウインR10N_P" panose="02000600000000000000" pitchFamily="1" charset="-128"/>
            </a:endParaRPr>
          </a:p>
          <a:p>
            <a:r>
              <a:rPr kumimoji="1" lang="ja-JP" altLang="en-US" dirty="0"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ショック症状に陥ってからではなく、その前段階で</a:t>
            </a:r>
            <a:endParaRPr kumimoji="1" lang="en-US" altLang="ja-JP" dirty="0">
              <a:latin typeface="TT-JTCウインR10N_P" panose="02000600000000000000" pitchFamily="1" charset="-128"/>
              <a:ea typeface="TT-JTCウインR10N_P" panose="02000600000000000000" pitchFamily="1" charset="-128"/>
            </a:endParaRPr>
          </a:p>
          <a:p>
            <a:r>
              <a:rPr kumimoji="1" lang="ja-JP" altLang="en-US" dirty="0"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アドレナリンを投与できた方が効果的です。 </a:t>
            </a:r>
            <a:endParaRPr kumimoji="1" lang="en-US" altLang="ja-JP" dirty="0">
              <a:latin typeface="TT-JTCウインR10N_P" panose="02000600000000000000" pitchFamily="1" charset="-128"/>
              <a:ea typeface="TT-JTCウインR10N_P" panose="02000600000000000000" pitchFamily="1" charset="-128"/>
            </a:endParaRPr>
          </a:p>
          <a:p>
            <a:r>
              <a:rPr kumimoji="1" lang="ja-JP" altLang="en-US" dirty="0"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左の「一つでもあれば」という症状は日本小児アレルギー</a:t>
            </a:r>
            <a:endParaRPr kumimoji="1" lang="en-US" altLang="ja-JP" dirty="0">
              <a:latin typeface="TT-JTCウインR10N_P" panose="02000600000000000000" pitchFamily="1" charset="-128"/>
              <a:ea typeface="TT-JTCウインR10N_P" panose="02000600000000000000" pitchFamily="1" charset="-128"/>
            </a:endParaRPr>
          </a:p>
          <a:p>
            <a:r>
              <a:rPr kumimoji="1" lang="ja-JP" altLang="en-US" dirty="0"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学会が提唱しているエピペン</a:t>
            </a:r>
            <a:r>
              <a:rPr kumimoji="1" lang="en-US" altLang="ja-JP" dirty="0"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®</a:t>
            </a:r>
            <a:r>
              <a:rPr kumimoji="1" lang="ja-JP" altLang="en-US" dirty="0"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の適応基準を示します。</a:t>
            </a:r>
            <a:endParaRPr kumimoji="1" lang="en-US" altLang="ja-JP" dirty="0">
              <a:latin typeface="TT-JTCウインR10N_P" panose="02000600000000000000" pitchFamily="1" charset="-128"/>
              <a:ea typeface="TT-JTCウインR10N_P" panose="02000600000000000000" pitchFamily="1" charset="-128"/>
            </a:endParaRPr>
          </a:p>
          <a:p>
            <a:r>
              <a:rPr kumimoji="1" lang="ja-JP" altLang="en-US" dirty="0"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ショックや血圧低下を確認する前にアドレナリンの投与は</a:t>
            </a:r>
            <a:endParaRPr kumimoji="1" lang="en-US" altLang="ja-JP" dirty="0">
              <a:latin typeface="TT-JTCウインR10N_P" panose="02000600000000000000" pitchFamily="1" charset="-128"/>
              <a:ea typeface="TT-JTCウインR10N_P" panose="02000600000000000000" pitchFamily="1" charset="-128"/>
            </a:endParaRPr>
          </a:p>
          <a:p>
            <a:r>
              <a:rPr kumimoji="1" lang="ja-JP" altLang="en-US" dirty="0"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可能です。</a:t>
            </a:r>
            <a:endParaRPr kumimoji="1" lang="en-US" altLang="ja-JP" dirty="0">
              <a:latin typeface="TT-JTCウインR10N_P" panose="02000600000000000000" pitchFamily="1" charset="-128"/>
              <a:ea typeface="TT-JTCウインR10N_P" panose="02000600000000000000" pitchFamily="1" charset="-128"/>
            </a:endParaRPr>
          </a:p>
        </p:txBody>
      </p:sp>
      <p:pic>
        <p:nvPicPr>
          <p:cNvPr id="87" name="図 86">
            <a:extLst>
              <a:ext uri="{FF2B5EF4-FFF2-40B4-BE49-F238E27FC236}">
                <a16:creationId xmlns:a16="http://schemas.microsoft.com/office/drawing/2014/main" id="{1DB2986E-C85B-4FE5-A314-666F49E508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214328" y="5200389"/>
            <a:ext cx="5881814" cy="2919810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88515B35-2A80-40CB-B8DF-4DF48BDF1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859831" y="7232285"/>
            <a:ext cx="1017189" cy="1105385"/>
          </a:xfrm>
          <a:prstGeom prst="rect">
            <a:avLst/>
          </a:prstGeom>
        </p:spPr>
      </p:pic>
      <p:sp>
        <p:nvSpPr>
          <p:cNvPr id="90" name="四角形: 角を丸くする 89">
            <a:extLst>
              <a:ext uri="{FF2B5EF4-FFF2-40B4-BE49-F238E27FC236}">
                <a16:creationId xmlns:a16="http://schemas.microsoft.com/office/drawing/2014/main" id="{C11817DA-EAEB-4CD3-8032-4698913EF306}"/>
              </a:ext>
            </a:extLst>
          </p:cNvPr>
          <p:cNvSpPr/>
          <p:nvPr/>
        </p:nvSpPr>
        <p:spPr>
          <a:xfrm>
            <a:off x="6910465" y="3405362"/>
            <a:ext cx="2489539" cy="31402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エピペン</a:t>
            </a:r>
            <a:r>
              <a:rPr kumimoji="1" lang="en-US" altLang="ja-JP" dirty="0">
                <a:solidFill>
                  <a:schemeClr val="tx1"/>
                </a:solidFill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0.3</a:t>
            </a:r>
            <a:r>
              <a:rPr kumimoji="1" lang="ja-JP" altLang="en-US" dirty="0">
                <a:solidFill>
                  <a:schemeClr val="tx1"/>
                </a:solidFill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ｍｇ</a:t>
            </a:r>
            <a:endParaRPr kumimoji="1" lang="en-US" altLang="ja-JP" dirty="0">
              <a:solidFill>
                <a:schemeClr val="tx1"/>
              </a:solidFill>
              <a:latin typeface="TT-JTCウインR10N_P" panose="02000600000000000000" pitchFamily="1" charset="-128"/>
              <a:ea typeface="TT-JTCウインR10N_P" panose="02000600000000000000" pitchFamily="1" charset="-128"/>
            </a:endParaRPr>
          </a:p>
        </p:txBody>
      </p:sp>
      <p:sp>
        <p:nvSpPr>
          <p:cNvPr id="91" name="四角形: 角を丸くする 90">
            <a:extLst>
              <a:ext uri="{FF2B5EF4-FFF2-40B4-BE49-F238E27FC236}">
                <a16:creationId xmlns:a16="http://schemas.microsoft.com/office/drawing/2014/main" id="{B3E9E2F5-5BC5-4D8F-B44A-6552096B4E50}"/>
              </a:ext>
            </a:extLst>
          </p:cNvPr>
          <p:cNvSpPr/>
          <p:nvPr/>
        </p:nvSpPr>
        <p:spPr>
          <a:xfrm>
            <a:off x="9941989" y="3403785"/>
            <a:ext cx="2489539" cy="31402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アドレナリンシリンジ</a:t>
            </a:r>
            <a:endParaRPr kumimoji="1" lang="en-US" altLang="ja-JP" dirty="0">
              <a:solidFill>
                <a:schemeClr val="tx1"/>
              </a:solidFill>
              <a:latin typeface="TT-JTCウインR10N_P" panose="02000600000000000000" pitchFamily="1" charset="-128"/>
              <a:ea typeface="TT-JTCウインR10N_P" panose="02000600000000000000" pitchFamily="1" charset="-128"/>
            </a:endParaRPr>
          </a:p>
        </p:txBody>
      </p:sp>
      <p:pic>
        <p:nvPicPr>
          <p:cNvPr id="93" name="図 92">
            <a:extLst>
              <a:ext uri="{FF2B5EF4-FFF2-40B4-BE49-F238E27FC236}">
                <a16:creationId xmlns:a16="http://schemas.microsoft.com/office/drawing/2014/main" id="{DF43EE65-5C2C-4CF0-AF05-5E263E7E5C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8971" y="3771646"/>
            <a:ext cx="2965489" cy="1998959"/>
          </a:xfrm>
          <a:prstGeom prst="rect">
            <a:avLst/>
          </a:prstGeom>
        </p:spPr>
      </p:pic>
      <p:pic>
        <p:nvPicPr>
          <p:cNvPr id="95" name="図 94">
            <a:extLst>
              <a:ext uri="{FF2B5EF4-FFF2-40B4-BE49-F238E27FC236}">
                <a16:creationId xmlns:a16="http://schemas.microsoft.com/office/drawing/2014/main" id="{D92AA059-B3F4-4566-9ABB-E0221A98FF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90353" y="5770605"/>
            <a:ext cx="2919810" cy="1614743"/>
          </a:xfrm>
          <a:prstGeom prst="rect">
            <a:avLst/>
          </a:prstGeom>
        </p:spPr>
      </p:pic>
      <p:pic>
        <p:nvPicPr>
          <p:cNvPr id="97" name="図 96">
            <a:extLst>
              <a:ext uri="{FF2B5EF4-FFF2-40B4-BE49-F238E27FC236}">
                <a16:creationId xmlns:a16="http://schemas.microsoft.com/office/drawing/2014/main" id="{F585F87E-F34B-4796-8F44-9E435CD217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41459" y="7483834"/>
            <a:ext cx="1841157" cy="2074806"/>
          </a:xfrm>
          <a:prstGeom prst="rect">
            <a:avLst/>
          </a:prstGeom>
        </p:spPr>
      </p:pic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340B59D5-2D55-4078-9AAC-C98502AF4744}"/>
              </a:ext>
            </a:extLst>
          </p:cNvPr>
          <p:cNvSpPr/>
          <p:nvPr/>
        </p:nvSpPr>
        <p:spPr>
          <a:xfrm>
            <a:off x="8186948" y="2965622"/>
            <a:ext cx="4614652" cy="31018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2DDC943-7F82-440A-8276-5FD0EB386B9D}"/>
              </a:ext>
            </a:extLst>
          </p:cNvPr>
          <p:cNvSpPr txBox="1"/>
          <p:nvPr/>
        </p:nvSpPr>
        <p:spPr>
          <a:xfrm>
            <a:off x="8254314" y="2917470"/>
            <a:ext cx="6786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先に</a:t>
            </a:r>
            <a:r>
              <a:rPr kumimoji="1" lang="en-US" altLang="ja-JP" dirty="0">
                <a:solidFill>
                  <a:schemeClr val="bg1"/>
                </a:solidFill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0.7ml</a:t>
            </a:r>
            <a:r>
              <a:rPr kumimoji="1" lang="ja-JP" altLang="en-US" dirty="0">
                <a:solidFill>
                  <a:schemeClr val="bg1"/>
                </a:solidFill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廃棄して、残り</a:t>
            </a:r>
            <a:r>
              <a:rPr kumimoji="1" lang="en-US" altLang="ja-JP" dirty="0">
                <a:solidFill>
                  <a:schemeClr val="bg1"/>
                </a:solidFill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0.3ml</a:t>
            </a:r>
            <a:r>
              <a:rPr kumimoji="1" lang="ja-JP" altLang="en-US" dirty="0">
                <a:solidFill>
                  <a:schemeClr val="bg1"/>
                </a:solidFill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を使用！</a:t>
            </a:r>
            <a:endParaRPr kumimoji="1" lang="en-US" altLang="ja-JP" dirty="0">
              <a:solidFill>
                <a:schemeClr val="bg1"/>
              </a:solidFill>
              <a:latin typeface="TT-JTCウインR10N_P" panose="02000600000000000000" pitchFamily="1" charset="-128"/>
              <a:ea typeface="TT-JTCウインR10N_P" panose="02000600000000000000" pitchFamily="1" charset="-128"/>
            </a:endParaRPr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D6646850-D8CB-4508-8E1B-1F47204C08B5}"/>
              </a:ext>
            </a:extLst>
          </p:cNvPr>
          <p:cNvSpPr/>
          <p:nvPr/>
        </p:nvSpPr>
        <p:spPr>
          <a:xfrm rot="5400000">
            <a:off x="11422807" y="3185798"/>
            <a:ext cx="261374" cy="33981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4C67E61-D368-4D15-9C8D-88FCA4C085BB}"/>
              </a:ext>
            </a:extLst>
          </p:cNvPr>
          <p:cNvSpPr/>
          <p:nvPr/>
        </p:nvSpPr>
        <p:spPr>
          <a:xfrm>
            <a:off x="568411" y="5041557"/>
            <a:ext cx="2940459" cy="2718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76E5E7-4D52-4BEE-A99F-02EBB91B3847}"/>
              </a:ext>
            </a:extLst>
          </p:cNvPr>
          <p:cNvSpPr txBox="1"/>
          <p:nvPr/>
        </p:nvSpPr>
        <p:spPr>
          <a:xfrm>
            <a:off x="10900372" y="9061142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＝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A65DDB4-E6EE-4E26-8E5D-F785814A24EF}"/>
              </a:ext>
            </a:extLst>
          </p:cNvPr>
          <p:cNvSpPr txBox="1"/>
          <p:nvPr/>
        </p:nvSpPr>
        <p:spPr>
          <a:xfrm>
            <a:off x="10832976" y="9250863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0.3</a:t>
            </a:r>
            <a:r>
              <a:rPr kumimoji="1"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ｍｌ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326027D-DA69-4D0F-8F2C-9DADE067E0B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5" y="29842"/>
            <a:ext cx="6645962" cy="96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571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125</Words>
  <Application>Microsoft Office PowerPoint</Application>
  <PresentationFormat>A3 297x420 mm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HGPｺﾞｼｯｸM</vt:lpstr>
      <vt:lpstr>TT-JTCウインR10N</vt:lpstr>
      <vt:lpstr>TT-JTCウインR10N_P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田草 雄一</dc:creator>
  <cp:lastModifiedBy>向田 隆通</cp:lastModifiedBy>
  <cp:revision>11</cp:revision>
  <dcterms:created xsi:type="dcterms:W3CDTF">2021-03-28T00:41:29Z</dcterms:created>
  <dcterms:modified xsi:type="dcterms:W3CDTF">2021-05-19T23:40:28Z</dcterms:modified>
</cp:coreProperties>
</file>